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385" r:id="rId3"/>
    <p:sldId id="384" r:id="rId4"/>
    <p:sldId id="390" r:id="rId5"/>
    <p:sldId id="395" r:id="rId6"/>
    <p:sldId id="389" r:id="rId7"/>
    <p:sldId id="388" r:id="rId8"/>
    <p:sldId id="367" r:id="rId9"/>
    <p:sldId id="368" r:id="rId10"/>
    <p:sldId id="392" r:id="rId11"/>
    <p:sldId id="391" r:id="rId12"/>
    <p:sldId id="394" r:id="rId13"/>
    <p:sldId id="393" r:id="rId14"/>
    <p:sldId id="305" r:id="rId1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8A69B4-E4F7-4055-8E95-A8F99C515CB3}">
          <p14:sldIdLst>
            <p14:sldId id="256"/>
            <p14:sldId id="385"/>
            <p14:sldId id="384"/>
            <p14:sldId id="390"/>
            <p14:sldId id="395"/>
            <p14:sldId id="389"/>
            <p14:sldId id="388"/>
            <p14:sldId id="367"/>
            <p14:sldId id="368"/>
            <p14:sldId id="392"/>
            <p14:sldId id="391"/>
            <p14:sldId id="394"/>
            <p14:sldId id="393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нева Марина Александровна" initials="КМА" lastIdx="0" clrIdx="0">
    <p:extLst>
      <p:ext uri="{19B8F6BF-5375-455C-9EA6-DF929625EA0E}">
        <p15:presenceInfo xmlns:p15="http://schemas.microsoft.com/office/powerpoint/2012/main" userId="S-1-5-21-3459247-3763285414-3421907777-93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FF99"/>
    <a:srgbClr val="E7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94850" autoAdjust="0"/>
  </p:normalViewPr>
  <p:slideViewPr>
    <p:cSldViewPr snapToGrid="0">
      <p:cViewPr varScale="1">
        <p:scale>
          <a:sx n="96" d="100"/>
          <a:sy n="96" d="100"/>
        </p:scale>
        <p:origin x="41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34734-E47F-45CC-A16E-59BA491C37E5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1906E-761F-4C99-A1C4-8312A7F6A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077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6E7A0-C9D5-494E-BB20-BA0075E22D1E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78376"/>
            <a:ext cx="5438775" cy="39084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41487-660D-4BBB-84A9-19BC9F1E01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24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07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79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29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76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968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98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36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41487-660D-4BBB-84A9-19BC9F1E01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21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41487-660D-4BBB-84A9-19BC9F1E01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26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27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0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12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1487-660D-4BBB-84A9-19BC9F1E019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3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6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0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8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99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2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8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46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7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19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1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A5E2-C01A-4555-AD64-83F02BC21F8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3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48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A5E2-C01A-4555-AD64-83F02BC21F8F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2846-83FA-48B8-A841-8C07A29BD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89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4493" y="1465730"/>
            <a:ext cx="8386011" cy="3482090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6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</a:t>
            </a:r>
            <a:r>
              <a:rPr lang="ru-RU" sz="3600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нарушения, допускаемые </a:t>
            </a:r>
            <a:r>
              <a:rPr lang="ru-RU" sz="36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36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36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участниками </a:t>
            </a:r>
            <a:r>
              <a:rPr lang="ru-RU" sz="3600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закупки при подготовке </a:t>
            </a:r>
            <a:r>
              <a:rPr lang="ru-RU" sz="36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заявок</a:t>
            </a: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+mn-lt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 smtClean="0">
                <a:effectLst>
                  <a:reflection endPos="0" dist="50800" dir="5400000" sy="-100000" algn="bl" rotWithShape="0"/>
                </a:effectLst>
                <a:latin typeface="+mn-lt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700" b="1" dirty="0">
                <a:effectLst>
                  <a:reflection endPos="0" dist="50800" dir="5400000" sy="-100000" algn="bl" rotWithShape="0"/>
                </a:effectLst>
                <a:latin typeface="+mn-lt"/>
                <a:ea typeface="Liberation Serif" panose="02020603050405020304" pitchFamily="18" charset="0"/>
                <a:cs typeface="Liberation Serif" panose="02020603050405020304" pitchFamily="18" charset="0"/>
              </a:rPr>
              <a:t/>
            </a:r>
            <a:br>
              <a:rPr lang="ru-RU" sz="2700" b="1" dirty="0">
                <a:effectLst>
                  <a:reflection endPos="0" dist="50800" dir="5400000" sy="-100000" algn="bl" rotWithShape="0"/>
                </a:effectLst>
                <a:latin typeface="+mn-lt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endParaRPr lang="ru-RU" sz="2000" b="1" dirty="0">
              <a:effectLst>
                <a:reflection endPos="0" dist="50800" dir="5400000" sy="-100000" algn="bl" rotWithShape="0"/>
              </a:effectLst>
              <a:latin typeface="+mn-lt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7885" y="56800"/>
            <a:ext cx="7280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 государственных закупок Свердловской 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-9000" y="1053048"/>
            <a:ext cx="915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74493" y="5304274"/>
            <a:ext cx="8386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заместитель начальника  отдела </a:t>
            </a:r>
            <a:r>
              <a:rPr lang="ru-RU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конкурентных процедур </a:t>
            </a:r>
          </a:p>
          <a:p>
            <a:pPr algn="ctr"/>
            <a:r>
              <a:rPr lang="ru-RU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Департамента </a:t>
            </a:r>
            <a:r>
              <a:rPr lang="ru-RU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государственных закупок Свердловской области</a:t>
            </a:r>
            <a:br>
              <a:rPr lang="ru-RU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b="1" dirty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Суховей Ирина </a:t>
            </a:r>
            <a:r>
              <a:rPr lang="ru-RU" b="1" dirty="0" smtClean="0">
                <a:effectLst>
                  <a:reflection endPos="0" dist="50800" dir="5400000" sy="-100000" algn="bl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Владимировна</a:t>
            </a:r>
            <a:endParaRPr lang="ru-RU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3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417033"/>
            <a:ext cx="915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793012"/>
              </p:ext>
            </p:extLst>
          </p:nvPr>
        </p:nvGraphicFramePr>
        <p:xfrm>
          <a:off x="653143" y="1523450"/>
          <a:ext cx="7876903" cy="501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8391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437881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3770631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51625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Вторые части заявок на участие в электронном аукционе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924059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копия РУ, выданного соответствующими уполномоченными Федеральными органами исполнительной власти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</a:t>
                      </a:r>
                      <a:r>
                        <a:rPr lang="ru-RU" sz="15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3 </a:t>
                      </a:r>
                      <a:r>
                        <a:rPr lang="ru-RU" sz="15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ч. 5 ст.66 Федерального закона № 44-ФЗ</a:t>
                      </a:r>
                    </a:p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путать производителя, держателя РУ со страной происхождения товара.</a:t>
                      </a:r>
                      <a:endParaRPr lang="ru-RU" sz="15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  <a:tr h="1837904"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РУ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должно быть действующим. Письмо, в котором заказчик/производитель гарантирует, что предоставит РУ сразу после оформления не может заменить РУ.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Постановление АС Центрального округа от 03.02.2020 по делу № А62-1659/2019.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372412"/>
                  </a:ext>
                </a:extLst>
              </a:tr>
              <a:tr h="740145"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810153"/>
                  </a:ext>
                </a:extLst>
              </a:tr>
              <a:tr h="689174"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4764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14156" y="205137"/>
            <a:ext cx="6944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нарушения, допускаемые </a:t>
            </a:r>
            <a:b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участниками закупки при подготовке заявок</a:t>
            </a:r>
          </a:p>
        </p:txBody>
      </p:sp>
    </p:spTree>
    <p:extLst>
      <p:ext uri="{BB962C8B-B14F-4D97-AF65-F5344CB8AC3E}">
        <p14:creationId xmlns:p14="http://schemas.microsoft.com/office/powerpoint/2010/main" val="4405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1440" y="863602"/>
            <a:ext cx="90525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4156" y="205137"/>
            <a:ext cx="6989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нарушения, допускаемые </a:t>
            </a:r>
            <a:b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участниками закупки при подготовке заявок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210138"/>
              </p:ext>
            </p:extLst>
          </p:nvPr>
        </p:nvGraphicFramePr>
        <p:xfrm>
          <a:off x="2299064" y="863602"/>
          <a:ext cx="5296794" cy="578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Acrobat Document" r:id="rId5" imgW="5829120" imgH="7543680" progId="AcroExch.Document.DC">
                  <p:embed/>
                </p:oleObj>
              </mc:Choice>
              <mc:Fallback>
                <p:oleObj name="Acrobat Document" r:id="rId5" imgW="5829120" imgH="75436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99064" y="863602"/>
                        <a:ext cx="5296794" cy="5788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2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130629" y="1123406"/>
            <a:ext cx="9013371" cy="261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43469"/>
              </p:ext>
            </p:extLst>
          </p:nvPr>
        </p:nvGraphicFramePr>
        <p:xfrm>
          <a:off x="627017" y="1149531"/>
          <a:ext cx="7876904" cy="345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274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188152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3514478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3984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Вторые части заявок на участие в электронном аукционе</a:t>
                      </a:r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3057667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решение об одобрении или о совершении крупной сделки либо копия данного решения </a:t>
                      </a:r>
                      <a:r>
                        <a:rPr lang="ru-RU" sz="12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случае</a:t>
                      </a:r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если требование о необходимости наличия данного решения для совершения крупной сделки установлено федеральными законами и иными нормативными правовыми актами Российской Федерации и (или) учредительными документами юридического лица и для участника такого аукциона заключаемый контракт или предоставление обеспечения заявки на участие в таком аукционе, обеспечения исполнения контракта </a:t>
                      </a:r>
                      <a:r>
                        <a:rPr lang="ru-RU" sz="12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является крупной сделкой</a:t>
                      </a:r>
                      <a:endParaRPr lang="ru-RU" sz="12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3 ч. 5 ст.66 Федерального закона № 44-ФЗ</a:t>
                      </a:r>
                    </a:p>
                    <a:p>
                      <a:pPr algn="l"/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Участнику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закупки необходимо решить является ли для него данная сделка крупной</a:t>
                      </a:r>
                    </a:p>
                    <a:p>
                      <a:pPr algn="l"/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(ст. 46 Федерального закона от 08.02.1998 </a:t>
                      </a:r>
                      <a:b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14 «Об обществах с ограниченной ответственностью», ст. 78 Федерального закона от 26.12.1995 № 208-ФЗ «Об акционерных обществах»).</a:t>
                      </a:r>
                    </a:p>
                    <a:p>
                      <a:pPr algn="l"/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Решение  об одобрении крупной сделки должно быть оформлено в соответствии с требованиями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ч. 3 ст. 67.1 Гражданского кодекса РФ</a:t>
                      </a: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(решение УФАС по Свердловской области от 25.02.2020 № 066/06/99-733/2020 (извещение № 0162200011820000012), Обзор судебной практики по некоторым вопросам применения законодательства о хозяйствующих обществах, утв. Президиумом Верховного суда РФ </a:t>
                      </a:r>
                      <a:b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1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 25.12.2019).</a:t>
                      </a:r>
                      <a:endParaRPr lang="ru-RU" sz="11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14156" y="205137"/>
            <a:ext cx="713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нарушения, допускаемые </a:t>
            </a:r>
            <a:b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участниками закупки при подготовке заявок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27017" y="4721087"/>
            <a:ext cx="7876904" cy="202758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354013" algn="just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Согласно ч.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 ст. 67.1 Гражданского кодекса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РФ принятие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общим собранием участников хозяйственного общества решения посредством </a:t>
            </a:r>
            <a:r>
              <a:rPr lang="ru-RU" sz="11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очного голосования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состав участников общества, присутствовавших при его принятии, подтверждаются в отношении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</a:p>
          <a:p>
            <a:pPr marL="361950" indent="354013" algn="just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1) публичного 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акционерного общества лицом, осуществляющим ведение реестра акционеров такого общества и выполняющим функции счетной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комиссии;</a:t>
            </a:r>
          </a:p>
          <a:p>
            <a:pPr marL="361950" indent="354013" algn="just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непубличного акционерного общества путем нотариального удостоверения или удостоверения лицом, осуществляющим ведение реестра акционеров такого общества и выполняющим функции счетной </a:t>
            </a:r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комиссии;</a:t>
            </a:r>
          </a:p>
          <a:p>
            <a:pPr marL="361950" indent="354013" algn="just"/>
            <a:r>
              <a:rPr lang="ru-RU" sz="11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общества с ограниченной ответственностью </a:t>
            </a:r>
            <a:r>
              <a:rPr lang="ru-RU" sz="11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путем нотариального удостоверения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если иной способ (подписание протокола всеми участниками или частью участников; с использованием технических средств, </a:t>
            </a:r>
            <a:r>
              <a:rPr lang="ru-RU" sz="11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позволяющих достоверно установить факт принятия решения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; иным способом, не противоречащим закону) не предусмотрен уставом такого общества либо решением общего собрания участников общества, принятым участниками общества </a:t>
            </a:r>
            <a:r>
              <a:rPr lang="ru-RU" sz="11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единогласно</a:t>
            </a:r>
            <a:r>
              <a:rPr lang="ru-RU" sz="11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76" y="4860521"/>
            <a:ext cx="29263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1136469"/>
            <a:ext cx="9144000" cy="522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72866"/>
              </p:ext>
            </p:extLst>
          </p:nvPr>
        </p:nvGraphicFramePr>
        <p:xfrm>
          <a:off x="627018" y="1293223"/>
          <a:ext cx="7968342" cy="4607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873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390915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4271554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53557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Вторые части заявок на участие в электронном аукционе</a:t>
                      </a:r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4072168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Декларация о принадлежности участника закупки к СМП или СОНКО в случае установления заказчиком ограничения, предусмотренного ч. 3 ст. 30 Федерального закона № 44-ФЗ</a:t>
                      </a:r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7 ч. 5 ст.66 Федерального закона № 44-ФЗ</a:t>
                      </a:r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Участник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закупки должен находиться в реестре субъектов малого предпринимательства.</a:t>
                      </a:r>
                    </a:p>
                    <a:p>
                      <a:pPr algn="l"/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соответствии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со ст. 3 Федерального закона от 24.07.2007 № 209-ФЗ «О развитии малого и среднего предпринимательства в Российской Федерации» субъекты малого и среднего предпринимательства - хозяйствующие субъекты (ЮЛ и ИП), отнесенные в соответствии с условиями, установленными настоящим Федеральным законом, к малым предприятиям, в том числе к </a:t>
                      </a:r>
                      <a:r>
                        <a:rPr lang="ru-RU" sz="1500" b="0" kern="1200" baseline="0" dirty="0" err="1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микропредприятиям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и средним предприятиям, </a:t>
                      </a:r>
                      <a:r>
                        <a:rPr lang="ru-RU" sz="15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сведения о которых внесены в единый реестр субъектов малого и среднего предпринимательства.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14156" y="205137"/>
            <a:ext cx="7081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нарушения, допускаемые </a:t>
            </a:r>
            <a:b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участниками закупки при подготовке заявок</a:t>
            </a:r>
          </a:p>
        </p:txBody>
      </p:sp>
    </p:spTree>
    <p:extLst>
      <p:ext uri="{BB962C8B-B14F-4D97-AF65-F5344CB8AC3E}">
        <p14:creationId xmlns:p14="http://schemas.microsoft.com/office/powerpoint/2010/main" val="27641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37146">
              <a:srgbClr val="D5DEFE"/>
            </a:gs>
            <a:gs pos="72000">
              <a:schemeClr val="accent3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-9000" y="1272504"/>
            <a:ext cx="915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35507" y="173328"/>
            <a:ext cx="7280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Департамент государственных закупок Свердловской 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sp>
        <p:nvSpPr>
          <p:cNvPr id="8" name="Заголовок 7"/>
          <p:cNvSpPr txBox="1">
            <a:spLocks noGrp="1"/>
          </p:cNvSpPr>
          <p:nvPr>
            <p:ph type="ctrTitle"/>
          </p:nvPr>
        </p:nvSpPr>
        <p:spPr>
          <a:xfrm>
            <a:off x="681300" y="2937935"/>
            <a:ext cx="7772400" cy="559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75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268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-9000" y="1053048"/>
            <a:ext cx="915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39240" y="112549"/>
            <a:ext cx="71983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Федеральный </a:t>
            </a:r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 от 05.04.2013 </a:t>
            </a: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44-ФЗ«О </a:t>
            </a: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контрактной системе в сфере закупок товаров, работ, услуг для обеспечения государственных и муниципальных нужд»</a:t>
            </a:r>
          </a:p>
          <a:p>
            <a:pPr algn="ctr"/>
            <a:endParaRPr lang="ru-RU" sz="27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704" y="4383920"/>
            <a:ext cx="7765191" cy="22951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 algn="just"/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соответствии с ч.1 ст. 66 Федерального закона № 44-ФЗ подача заявок на участие в электронном аукционе осуществляется только лицами, зарегистрированными в ЕИС и аккредитованными на ЭП. При этом подача заявок на участие в закупках отдельных видов товаров, работ, услуг, в отношении участников которых Правительством Российской Федерации в соответствии с частями 2 и 2.1 статьи 31 Федерального закона № 44-ФЗ установлены дополнительные требования, осуществляется только участниками закупки, электронные документы (или их копии) которых размещены в соответствии с частью 13 статьи 24.2 Федерального закона № 44-ФЗ оператором ЭП в реестре участников закупок, аккредитованных на ЭП. </a:t>
            </a:r>
            <a:endParaRPr lang="ru-RU" sz="1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60363" algn="just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соответствии с постановлением Правительства Российской Федерации от 30 декабря 2018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1752 утверждены правила регистрации участников закупок в ЕИС и ведения Единого реестра участников закупок.</a:t>
            </a:r>
          </a:p>
        </p:txBody>
      </p:sp>
      <p:pic>
        <p:nvPicPr>
          <p:cNvPr id="18" name="Picture 2" descr="Kartinki_pro_vosklicatelnyy_znak_2_14215145-387x1024.png (387×1024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14" y="5033745"/>
            <a:ext cx="294986" cy="9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5499652" y="1331345"/>
            <a:ext cx="3008244" cy="61763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ПЕРВАЯ ЧАСТЬ ЗАЯВКИ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99652" y="2299543"/>
            <a:ext cx="3008244" cy="59690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ВТОРАЯ ЧАСТЬ ЗАЯВКИ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1520" y="1804102"/>
            <a:ext cx="2488757" cy="691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ЗАЯВКА УЧАСТНИКА ЗАКУПКИ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26" y="1456110"/>
            <a:ext cx="1758116" cy="5488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65267">
            <a:off x="3409233" y="2430199"/>
            <a:ext cx="1963302" cy="548812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742704" y="3247008"/>
            <a:ext cx="7765191" cy="69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Аккредитационные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сведения (информация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электронные документы 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участников,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предусмотренные 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ч.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11 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ст.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24.1 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Федерального закона № 44-ФЗ).</a:t>
            </a:r>
            <a:endParaRPr lang="ru-RU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1041149"/>
            <a:ext cx="9144000" cy="4526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43047"/>
              </p:ext>
            </p:extLst>
          </p:nvPr>
        </p:nvGraphicFramePr>
        <p:xfrm>
          <a:off x="744583" y="1086416"/>
          <a:ext cx="7837714" cy="3084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345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445123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3204246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57935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Информация и электронные документы участников закупок, предусмотренные частью 11 статьи 24.1 Федерального закона № 44-ФЗ,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в частности:</a:t>
                      </a:r>
                      <a:endParaRPr lang="ru-RU" sz="1500" b="1" i="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48279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копии учредительных документов (для юр. лица)</a:t>
                      </a:r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1 ч. 1 ст. 24.1 Федерального закона № 44-ФЗ</a:t>
                      </a:r>
                      <a:endParaRPr lang="ru-RU" sz="12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Учредительные документы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должны быть в действующей редакции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  <a:tr h="1116619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решение (копия решения) о согласии на совершение или о последующем одобрении крупных сделок по результатам электронных процедур от имени участника закупки – юр</a:t>
                      </a:r>
                      <a:r>
                        <a:rPr lang="en-US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</a:t>
                      </a:r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лица с указанием мак</a:t>
                      </a:r>
                      <a:r>
                        <a:rPr lang="en-US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c.</a:t>
                      </a:r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параметров условий одной сделки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4 ч. 1 ст. 24.1 Федерального закона № 44-ФЗ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372412"/>
                  </a:ext>
                </a:extLst>
              </a:tr>
              <a:tr h="675913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выписка из ЕГРЮЛ (для юр. лица), выписка из ЕГРИП (для ИП).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п. 7 ч. 1 ст. 24.1 Федерального закона № 44-ФЗ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Формируется автоматически на основании сведений с официального сайта Федеральной налоговой службы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81015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14156" y="205137"/>
            <a:ext cx="7211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нарушения, допускаемые </a:t>
            </a:r>
            <a:b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участниками закупки при подготовке заявок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4584" y="4404906"/>
            <a:ext cx="7837714" cy="231394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algn="just"/>
            <a:r>
              <a:rPr lang="en-US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соответствии с постановлением Правительства Российской Федерации от 30 декабря 2018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  <a:b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1752:</a:t>
            </a:r>
          </a:p>
          <a:p>
            <a:pPr marL="357188" algn="just"/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16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В случае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внесения изменений в информацию и документы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за исключением информации и документов, формируемых в соответствии с настоящими Правилами автоматически на основании сведений из государственных информационных систем и (или) официальных сайтов федеральных органов власти, уполномоченных на ведение государственных реестров, замены или прекращения действия таких документов,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 закупки обязан сформировать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ЕИС </a:t>
            </a:r>
            <a:r>
              <a:rPr lang="ru-RU" sz="12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новые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информацию и документы 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порядке, установленном настоящими Правилами для регистрации участника.</a:t>
            </a:r>
          </a:p>
          <a:p>
            <a:pPr marL="357188" algn="just"/>
            <a:r>
              <a:rPr lang="en-US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17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Ответственность</a:t>
            </a:r>
            <a:r>
              <a:rPr lang="ru-RU" sz="1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за неполноту, недостоверность, изменение информации и документов, формируемых для размещения в реестре участников, за несоответствие указанных информации и документов требованиям, установленным законодательством Российской Федерации, а также за действия, совершенные на основании указанных информации и документов, </a:t>
            </a:r>
            <a:r>
              <a:rPr lang="ru-RU" sz="12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несет уполномоченное лицо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39" y="4767943"/>
            <a:ext cx="364346" cy="15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6749" y="863602"/>
            <a:ext cx="901725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4156" y="205137"/>
            <a:ext cx="7134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нарушения, допускаемые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участниками закупки при подготовке заявок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39800" y="20193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6444" y="1738332"/>
            <a:ext cx="2624456" cy="5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Первая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часть заявки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6444" y="2451461"/>
            <a:ext cx="2624456" cy="530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Вторая часть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заявки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390899" y="1902639"/>
            <a:ext cx="1599953" cy="21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3800" y="1645921"/>
            <a:ext cx="3644900" cy="753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Проверяет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соответствие требованиям, установленным документацией об электронном аукционе в отношении закупаемых товаров, работ,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услуг (ч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1 ст. 67 Федерального закона № 44-ФЗ)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6728">
            <a:off x="3414569" y="2656998"/>
            <a:ext cx="1619817" cy="19828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003800" y="2557483"/>
            <a:ext cx="3644900" cy="9187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Рассматривает, 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части соответствия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требованиям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установленным документацией о таком аукционе (ч. 1 ст. 69 Федерального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закона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44-ФЗ).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6444" y="3174184"/>
            <a:ext cx="2624456" cy="494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Аккредитационные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требования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98796">
            <a:off x="3342159" y="3136413"/>
            <a:ext cx="1682642" cy="406299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698500" y="3796212"/>
            <a:ext cx="7950200" cy="29572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334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Если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положения документации, в том числе инструкция, вводят участников закупки в заблуждение, не позволяют корректно составить заявку (например, требования к товарам, работам или услугам расходиться с ГОСТами и т.д.), необходимо воспользоваться ст. 65 Федерального закона №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44-ФЗ, а именно:</a:t>
            </a:r>
          </a:p>
          <a:p>
            <a:pPr marL="5334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- любой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участник, зарегистрированный в ЕИС и аккредитованный на ЭП, вправе направить с использованием программно-аппаратных средств ЭП на адрес ЭП, на которой планируется проведение аукциона,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более чем три запроса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даче разъяснений положений документации в отношении одного аукциона;</a:t>
            </a:r>
          </a:p>
          <a:p>
            <a:pPr marL="5334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- заказчик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обязан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ответить на запрос о даче разъяснений положений документации, при условии, что указанный запрос поступил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 позднее чем за три дня до даты окончания срока подачи заявок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участие в таком аукционе;</a:t>
            </a:r>
          </a:p>
          <a:p>
            <a:pPr marL="5334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- заказчик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вправе принять решение о внесении изменений в документацию о таком аукционе не позднее чем за два дня до даты окончания срока подачи заявок на участие в аукционе. </a:t>
            </a:r>
          </a:p>
          <a:p>
            <a:pPr marL="53340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Изменение объекта закупки и увеличение размера обеспечения заявок не допускаются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114" y="4546600"/>
            <a:ext cx="409319" cy="162089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766444" y="996201"/>
            <a:ext cx="7881167" cy="465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Работа комиссии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6749" y="863602"/>
            <a:ext cx="901725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4156" y="205137"/>
            <a:ext cx="7134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нарушения, допускаемые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участниками закупки при подготовке заявок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87" y="1033670"/>
            <a:ext cx="7971183" cy="53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6754" y="1036134"/>
            <a:ext cx="898724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87886" y="205137"/>
            <a:ext cx="7365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Федеральный закон от </a:t>
            </a:r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27.12.2019 </a:t>
            </a: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1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449-ФЗ «О внесении изменений в Федеральный закон «О контрактной </a:t>
            </a:r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системе в сфере закупок товаров, работ, услуг для обеспечения государственных и муниципальных нужд»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48" y="1067943"/>
            <a:ext cx="8137096" cy="387524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16048" y="5078994"/>
            <a:ext cx="8137096" cy="146666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2913" lvl="0" algn="just">
              <a:spcAft>
                <a:spcPts val="1200"/>
              </a:spcAft>
            </a:pPr>
            <a:r>
              <a:rPr lang="ru-RU" sz="1200" b="1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Наименование страны происхождения товара 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указывается в </a:t>
            </a:r>
            <a:r>
              <a:rPr lang="ru-RU" sz="1200" b="1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заявках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 на участие в закупке при проведении </a:t>
            </a:r>
            <a:r>
              <a:rPr lang="ru-RU" sz="1200" b="1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всех видов конкурентных процедур</a:t>
            </a: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200" u="sng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вне зависимости от установления запретов, ограничений или условий допуска иностранных товаров в рамках статьи 14 </a:t>
            </a:r>
            <a:r>
              <a:rPr lang="ru-RU" sz="1200" u="sng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Федерального закона № 44-ФЗ</a:t>
            </a:r>
            <a:r>
              <a:rPr lang="ru-RU" sz="1200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200" dirty="0">
              <a:solidFill>
                <a:prstClr val="black"/>
              </a:solidFill>
              <a:latin typeface="Liberation Serif" panose="02020603050405020304" pitchFamily="18" charset="0"/>
              <a:ea typeface="Times New Roman" panose="02020603050405020304" pitchFamily="18" charset="0"/>
            </a:endParaRPr>
          </a:p>
          <a:p>
            <a:pPr marL="442913" lvl="0" algn="just">
              <a:spcAft>
                <a:spcPts val="1200"/>
              </a:spcAft>
            </a:pPr>
            <a:r>
              <a:rPr lang="ru-RU" sz="1200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Страна происхождения товара указывается </a:t>
            </a:r>
            <a:r>
              <a:rPr lang="ru-RU" sz="1200" u="sng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при осуществлении закупки </a:t>
            </a:r>
            <a:r>
              <a:rPr lang="ru-RU" sz="1200" b="1" u="sng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ТОВАРА</a:t>
            </a:r>
            <a:r>
              <a:rPr lang="ru-RU" sz="1200" u="sng" dirty="0" smtClean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, в </a:t>
            </a:r>
            <a:r>
              <a:rPr lang="ru-RU" sz="1200" u="sng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том числе </a:t>
            </a:r>
            <a:r>
              <a:rPr lang="ru-RU" sz="1200" b="1" u="sng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ПОСТАВЛЯЕМОГО</a:t>
            </a:r>
            <a:r>
              <a:rPr lang="ru-RU" sz="1200" u="sng" dirty="0">
                <a:solidFill>
                  <a:prstClr val="black"/>
                </a:solidFill>
                <a:latin typeface="Liberation Serif" panose="02020603050405020304" pitchFamily="18" charset="0"/>
                <a:ea typeface="Times New Roman" panose="02020603050405020304" pitchFamily="18" charset="0"/>
              </a:rPr>
              <a:t> заказчику при выполнении закупаемых работ, оказании закупаемых услуг.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76" y="5231713"/>
            <a:ext cx="29263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1028700"/>
            <a:ext cx="9144000" cy="25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14156" y="205137"/>
            <a:ext cx="588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нарушения, допускаемые </a:t>
            </a:r>
            <a:b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участниками закупки при подготовке заявок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62516"/>
              </p:ext>
            </p:extLst>
          </p:nvPr>
        </p:nvGraphicFramePr>
        <p:xfrm>
          <a:off x="613954" y="1169777"/>
          <a:ext cx="7889966" cy="536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309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706332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4111325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57274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Первые части заявок на участие в электронном аукционе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733007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Страна</a:t>
                      </a:r>
                      <a:r>
                        <a:rPr lang="ru-RU" sz="1500" b="1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происхождения товара</a:t>
                      </a:r>
                      <a:endParaRPr lang="ru-RU" sz="15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«а» п. 2 ч. 3 ст. 66 Федерального закона № 44-ФЗ</a:t>
                      </a:r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3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  <a:tr h="1555282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Количество товара</a:t>
                      </a:r>
                      <a:endParaRPr lang="ru-RU" sz="15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«б» п. 2 ч. 3 ст. 66 Федерального закона № 44-ФЗ</a:t>
                      </a:r>
                    </a:p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</a:t>
                      </a: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сли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в документации установлено требование к количеству товара, то его необходимо указать при заполнении своей заявки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(Постановление АС Волго-Вятского округа </a:t>
                      </a:r>
                      <a:br>
                        <a:rPr lang="ru-RU" sz="15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 29.11.2019 по делу № А17-1494/2019).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372412"/>
                  </a:ext>
                </a:extLst>
              </a:tr>
              <a:tr h="2457728">
                <a:tc>
                  <a:txBody>
                    <a:bodyPr/>
                    <a:lstStyle/>
                    <a:p>
                      <a:pPr algn="l"/>
                      <a:endParaRPr lang="ru-RU" sz="1500" b="0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Количество товара, предложенное в заявке участника закупки должно совпадать с количеством товара, установленным</a:t>
                      </a:r>
                      <a:r>
                        <a:rPr lang="ru-RU" sz="15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в аукционной документации.</a:t>
                      </a:r>
                      <a:endParaRPr lang="ru-RU" sz="1500" b="0" kern="1200" dirty="0" smtClean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Решение АС Свердловской области от 13.02.2020 по делу № А60-62588/2019, Определение ВС от 19.01.2018 № 309-КГ-17-17439.</a:t>
                      </a:r>
                      <a:endParaRPr lang="ru-RU" sz="15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810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7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1131683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79331"/>
              </p:ext>
            </p:extLst>
          </p:nvPr>
        </p:nvGraphicFramePr>
        <p:xfrm>
          <a:off x="640080" y="1181104"/>
          <a:ext cx="7837714" cy="5266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214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455185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5060315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40691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Вторые части заявок на участие в электронном аукционе</a:t>
                      </a:r>
                      <a:endParaRPr lang="ru-RU" sz="1800" b="1" i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1020909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Выписка из реестра членов СРО</a:t>
                      </a:r>
                      <a:endParaRPr lang="ru-RU" sz="1500" b="1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baseline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ч. 1 ст. 31 Федерального закона № 44-ФЗ</a:t>
                      </a:r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Выписка должна быть действительной, выдана по форме согласно Приказу Федеральной службы по экологическому, технологическому и атомному надзору от 04.03.2019 № 86 </a:t>
                      </a:r>
                      <a:br>
                        <a:rPr lang="ru-RU" sz="14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«Об утверждении формы выписки из реестра членов саморегулируемой организации».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  <a:tr h="1039658"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Уровень ответственности члена саморегулируемой организации (участника закупки), в соответствии с которым указанным участником внесен взнос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компенсационный фонд возмещения вреда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должен быть не ниже предложения участника закупки о цене контракта (п. 3.2 Выписки).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372412"/>
                  </a:ext>
                </a:extLst>
              </a:tr>
              <a:tr h="2543210">
                <a:tc>
                  <a:txBody>
                    <a:bodyPr/>
                    <a:lstStyle/>
                    <a:p>
                      <a:pPr algn="l"/>
                      <a:endParaRPr lang="ru-RU" sz="1500" b="0" dirty="0" smtClean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Участник закупки должен иметь право заключать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договора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 использованием конкурентных способов (кроме особо опасных, технически сложных и уникальных объектов, объектов использования атомной энергии). При этом,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совокупный размер обязательств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по договорам подряда, заключаемым с использованием конкурентных способов заключения договоров,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 должен превышать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(с учетом цены контракта, заключаемого по результатам аукциона)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предельный размер обязательств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исходя из которого участник закупки внес взнос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компенсационный фонд обеспечения договорных обязательств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(п. 3.3 Выписки).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81015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14156" y="205137"/>
            <a:ext cx="5881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нарушения, допускаемые </a:t>
            </a:r>
            <a:b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участниками закупки при подготовке заявок</a:t>
            </a:r>
          </a:p>
        </p:txBody>
      </p:sp>
    </p:spTree>
    <p:extLst>
      <p:ext uri="{BB962C8B-B14F-4D97-AF65-F5344CB8AC3E}">
        <p14:creationId xmlns:p14="http://schemas.microsoft.com/office/powerpoint/2010/main" val="13763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03" y="173328"/>
            <a:ext cx="941282" cy="69027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79513" y="1113183"/>
            <a:ext cx="90644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831993"/>
              </p:ext>
            </p:extLst>
          </p:nvPr>
        </p:nvGraphicFramePr>
        <p:xfrm>
          <a:off x="640080" y="1285594"/>
          <a:ext cx="7863841" cy="5034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085">
                  <a:extLst>
                    <a:ext uri="{9D8B030D-6E8A-4147-A177-3AD203B41FA5}">
                      <a16:colId xmlns:a16="http://schemas.microsoft.com/office/drawing/2014/main" val="1772815151"/>
                    </a:ext>
                  </a:extLst>
                </a:gridCol>
                <a:gridCol w="1450829">
                  <a:extLst>
                    <a:ext uri="{9D8B030D-6E8A-4147-A177-3AD203B41FA5}">
                      <a16:colId xmlns:a16="http://schemas.microsoft.com/office/drawing/2014/main" val="3940790809"/>
                    </a:ext>
                  </a:extLst>
                </a:gridCol>
                <a:gridCol w="4140927">
                  <a:extLst>
                    <a:ext uri="{9D8B030D-6E8A-4147-A177-3AD203B41FA5}">
                      <a16:colId xmlns:a16="http://schemas.microsoft.com/office/drawing/2014/main" val="3823563388"/>
                    </a:ext>
                  </a:extLst>
                </a:gridCol>
              </a:tblGrid>
              <a:tr h="5233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i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Вторые части заявок на участие в электронном аукционе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500" b="0" i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506891"/>
                  </a:ext>
                </a:extLst>
              </a:tr>
              <a:tr h="45114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Отсутствие в РНП (подрядчиков, исполнителей) информации об участнике закупки, в том числе информации об учредителях, о членах коллегиального исполнительного органа, лице, исполняющем функции единоличного исполнительного органа участника закупки - юридического лица.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ч</a:t>
                      </a:r>
                      <a:r>
                        <a:rPr lang="ru-RU" sz="1400" b="0" dirty="0" smtClean="0"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. 1.1 ст. 31 Федерального закона № 44-ФЗ</a:t>
                      </a:r>
                    </a:p>
                    <a:p>
                      <a:pPr algn="l"/>
                      <a:endParaRPr lang="ru-RU" sz="1500" b="0" dirty="0"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1) в соответствии с п. 5 ч. 11 ст. 66 Федерального закона № 44-ФЗ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оператор ЭП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возвращает эту заявку участнику закупки при наличия в предусмотренном Федеральным законом № 44-ФЗ РНП (подрядчиков, исполнителей) информации об участнике закупки, в том числе…. (при наличии таких требований).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2) в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соответствии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с ч. 6 ст. 69 Федерального закона </a:t>
                      </a:r>
                      <a:b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44-ФЗ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заявка признается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несоответствующей требованиям, установленным в документации, в случае несоответствия участника закупки, требованиям, установленным ч. 1.1 ст. 31 Федерального закона № 44-ФЗ;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3)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соответствии ч.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9 ст. 31 Федерального закона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</a:t>
                      </a:r>
                      <a:b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</a:b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№ 44-ФЗ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отстранение участника 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закупки от участия в определении поставщика (подрядчика, исполнителя) или отказ от заключения контракта с победителем определения поставщика (подрядчика, исполнителя) осуществляется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 любой момент до заключения контракта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, если заказчик или комиссия по осуществлению закупок обнаружит, что участник закупки не соответствует требованиям, указанным в ч. 1.1 ст. 31 Федерального закона № 44-ФЗ (при наличии таких требований), или предоставил недостоверную информацию в отношении своего соответствия указанным требованиям.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312594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14156" y="205137"/>
            <a:ext cx="6989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Основные нарушения, допускаемые </a:t>
            </a:r>
            <a:b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</a:b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участниками закупки при подготовке заявок</a:t>
            </a:r>
          </a:p>
        </p:txBody>
      </p:sp>
    </p:spTree>
    <p:extLst>
      <p:ext uri="{BB962C8B-B14F-4D97-AF65-F5344CB8AC3E}">
        <p14:creationId xmlns:p14="http://schemas.microsoft.com/office/powerpoint/2010/main" val="12899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6635</TotalTime>
  <Words>2032</Words>
  <Application>Microsoft Office PowerPoint</Application>
  <PresentationFormat>Экран (4:3)</PresentationFormat>
  <Paragraphs>105</Paragraphs>
  <Slides>14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Liberation Serif</vt:lpstr>
      <vt:lpstr>Times New Roman</vt:lpstr>
      <vt:lpstr>Тема Office</vt:lpstr>
      <vt:lpstr>Acrobat Document</vt:lpstr>
      <vt:lpstr>     Основные нарушения, допускаемые  участниками закупки при подготовке заявок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рассмотрения заявок на определение поставщика (подрядчика, исполнителя) и типичные нарушения законодательства в сфере закупок и защиты конкуренции   Главный специалист отдела регулирования в сфере закупок Департамента государственных закупок Свердловской области  Тараскина Алена Владиславовна</dc:title>
  <dc:creator>Тараскина Алёна Владиславовна</dc:creator>
  <cp:lastModifiedBy>Суховей Ирина Владимировна</cp:lastModifiedBy>
  <cp:revision>440</cp:revision>
  <cp:lastPrinted>2020-03-03T10:50:44Z</cp:lastPrinted>
  <dcterms:created xsi:type="dcterms:W3CDTF">2018-10-23T04:46:21Z</dcterms:created>
  <dcterms:modified xsi:type="dcterms:W3CDTF">2020-03-04T03:26:39Z</dcterms:modified>
</cp:coreProperties>
</file>